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61" r:id="rId3"/>
    <p:sldId id="270" r:id="rId4"/>
    <p:sldId id="276" r:id="rId5"/>
    <p:sldId id="277" r:id="rId6"/>
    <p:sldId id="257" r:id="rId7"/>
    <p:sldId id="267" r:id="rId8"/>
    <p:sldId id="268" r:id="rId9"/>
    <p:sldId id="269" r:id="rId10"/>
    <p:sldId id="259" r:id="rId11"/>
    <p:sldId id="264" r:id="rId12"/>
    <p:sldId id="265" r:id="rId13"/>
    <p:sldId id="266" r:id="rId14"/>
    <p:sldId id="260" r:id="rId15"/>
    <p:sldId id="262" r:id="rId16"/>
    <p:sldId id="272" r:id="rId17"/>
    <p:sldId id="273" r:id="rId18"/>
    <p:sldId id="263" r:id="rId19"/>
    <p:sldId id="271" r:id="rId20"/>
    <p:sldId id="274" r:id="rId21"/>
    <p:sldId id="275" r:id="rId22"/>
    <p:sldId id="258"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82"/>
    <p:restoredTop sz="82728"/>
  </p:normalViewPr>
  <p:slideViewPr>
    <p:cSldViewPr snapToGrid="0" snapToObjects="1">
      <p:cViewPr varScale="1">
        <p:scale>
          <a:sx n="96" d="100"/>
          <a:sy n="96" d="100"/>
        </p:scale>
        <p:origin x="184"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jpg>
</file>

<file path=ppt/media/image12.png>
</file>

<file path=ppt/media/image13.png>
</file>

<file path=ppt/media/image14.gif>
</file>

<file path=ppt/media/image15.png>
</file>

<file path=ppt/media/image16.gif>
</file>

<file path=ppt/media/image17.tiff>
</file>

<file path=ppt/media/image18.tiff>
</file>

<file path=ppt/media/image19.tiff>
</file>

<file path=ppt/media/image2.tiff>
</file>

<file path=ppt/media/image20.png>
</file>

<file path=ppt/media/image21.png>
</file>

<file path=ppt/media/image2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BEE81B-C183-3E4B-8F1F-039C663B7BEA}" type="datetimeFigureOut">
              <a:rPr lang="en-US" smtClean="0"/>
              <a:t>10/4/16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80AF23-B741-594D-B003-1621A1F8C228}" type="slidenum">
              <a:rPr lang="en-US" smtClean="0"/>
              <a:t>‹#›</a:t>
            </a:fld>
            <a:endParaRPr lang="en-US"/>
          </a:p>
        </p:txBody>
      </p:sp>
    </p:spTree>
    <p:extLst>
      <p:ext uri="{BB962C8B-B14F-4D97-AF65-F5344CB8AC3E}">
        <p14:creationId xmlns:p14="http://schemas.microsoft.com/office/powerpoint/2010/main" val="1442234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Blob_detection#The_determinant_of_the_Hessian" TargetMode="External"/><Relationship Id="rId4" Type="http://schemas.openxmlformats.org/officeDocument/2006/relationships/hyperlink" Target="https://en.wikipedia.org/wiki/Blob_detection" TargetMode="External"/><Relationship Id="rId5" Type="http://schemas.openxmlformats.org/officeDocument/2006/relationships/hyperlink" Target="https://en.wikipedia.org/wiki/Integral_image" TargetMode="External"/><Relationship Id="rId6" Type="http://schemas.openxmlformats.org/officeDocument/2006/relationships/hyperlink" Target="https://en.wikipedia.org/wiki/Haar-like_features" TargetMode="External"/><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In SIFT, Lowe approximated Laplacian of Gaussian with Difference of Gaussian for finding scale-space. SURF goes a little further and approximates </a:t>
            </a:r>
            <a:r>
              <a:rPr lang="en-US" sz="1200" b="0" i="0" kern="1200" dirty="0" err="1" smtClean="0">
                <a:solidFill>
                  <a:schemeClr val="tx1"/>
                </a:solidFill>
                <a:effectLst/>
                <a:latin typeface="+mn-lt"/>
                <a:ea typeface="+mn-ea"/>
                <a:cs typeface="+mn-cs"/>
              </a:rPr>
              <a:t>LoG</a:t>
            </a:r>
            <a:r>
              <a:rPr lang="en-US" sz="1200" b="0" i="0" kern="1200" dirty="0" smtClean="0">
                <a:solidFill>
                  <a:schemeClr val="tx1"/>
                </a:solidFill>
                <a:effectLst/>
                <a:latin typeface="+mn-lt"/>
                <a:ea typeface="+mn-ea"/>
                <a:cs typeface="+mn-cs"/>
              </a:rPr>
              <a:t> with Box Filter. Below image shows a demonstration of such an approximation. One big advantage of this approximation is that, convolution with box filter can be easily calculated with the help of integral images. And it can be done in parallel for different scales. Also the SURF rely on determinant of Hessian matrix for both scale and location.</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To detect interest points, SURF uses an integer approximation of the </a:t>
            </a:r>
            <a:r>
              <a:rPr lang="en-US" sz="1200" b="0" i="0" u="none" strike="noStrike" kern="1200" dirty="0" smtClean="0">
                <a:solidFill>
                  <a:schemeClr val="tx1"/>
                </a:solidFill>
                <a:effectLst/>
                <a:latin typeface="+mn-lt"/>
                <a:ea typeface="+mn-ea"/>
                <a:cs typeface="+mn-cs"/>
                <a:hlinkClick r:id="rId3" tooltip="Blob detection"/>
              </a:rPr>
              <a:t>determinant of Hessian</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4" tooltip="Blob detection"/>
              </a:rPr>
              <a:t>blob detector</a:t>
            </a:r>
            <a:r>
              <a:rPr lang="en-US" sz="1200" b="0" i="0" kern="1200" dirty="0" smtClean="0">
                <a:solidFill>
                  <a:schemeClr val="tx1"/>
                </a:solidFill>
                <a:effectLst/>
                <a:latin typeface="+mn-lt"/>
                <a:ea typeface="+mn-ea"/>
                <a:cs typeface="+mn-cs"/>
              </a:rPr>
              <a:t>, which can be computed with 3 integer operations using a precomputed </a:t>
            </a:r>
            <a:r>
              <a:rPr lang="en-US" sz="1200" b="0" i="0" u="none" strike="noStrike" kern="1200" dirty="0" smtClean="0">
                <a:solidFill>
                  <a:schemeClr val="tx1"/>
                </a:solidFill>
                <a:effectLst/>
                <a:latin typeface="+mn-lt"/>
                <a:ea typeface="+mn-ea"/>
                <a:cs typeface="+mn-cs"/>
                <a:hlinkClick r:id="rId5" tooltip="Integral image"/>
              </a:rPr>
              <a:t>integral image</a:t>
            </a:r>
            <a:r>
              <a:rPr lang="en-US" sz="1200" b="0" i="0" kern="1200" dirty="0" smtClean="0">
                <a:solidFill>
                  <a:schemeClr val="tx1"/>
                </a:solidFill>
                <a:effectLst/>
                <a:latin typeface="+mn-lt"/>
                <a:ea typeface="+mn-ea"/>
                <a:cs typeface="+mn-cs"/>
              </a:rPr>
              <a:t>. Its feature descriptor is based on the sum of the </a:t>
            </a:r>
            <a:r>
              <a:rPr lang="en-US" sz="1200" b="0" i="0" u="none" strike="noStrike" kern="1200" dirty="0" smtClean="0">
                <a:solidFill>
                  <a:schemeClr val="tx1"/>
                </a:solidFill>
                <a:effectLst/>
                <a:latin typeface="+mn-lt"/>
                <a:ea typeface="+mn-ea"/>
                <a:cs typeface="+mn-cs"/>
                <a:hlinkClick r:id="rId6" tooltip="Haar-like features"/>
              </a:rPr>
              <a:t>Haar wavelet</a:t>
            </a:r>
            <a:r>
              <a:rPr lang="en-US" sz="1200" b="0" i="0" kern="1200" dirty="0" smtClean="0">
                <a:solidFill>
                  <a:schemeClr val="tx1"/>
                </a:solidFill>
                <a:effectLst/>
                <a:latin typeface="+mn-lt"/>
                <a:ea typeface="+mn-ea"/>
                <a:cs typeface="+mn-cs"/>
              </a:rPr>
              <a:t> response around the point of interest. These can also be computed with the aid of the integral image.</a:t>
            </a:r>
            <a:endParaRPr lang="en-US" dirty="0"/>
          </a:p>
        </p:txBody>
      </p:sp>
      <p:sp>
        <p:nvSpPr>
          <p:cNvPr id="4" name="Slide Number Placeholder 3"/>
          <p:cNvSpPr>
            <a:spLocks noGrp="1"/>
          </p:cNvSpPr>
          <p:nvPr>
            <p:ph type="sldNum" sz="quarter" idx="10"/>
          </p:nvPr>
        </p:nvSpPr>
        <p:spPr/>
        <p:txBody>
          <a:bodyPr/>
          <a:lstStyle/>
          <a:p>
            <a:fld id="{1580AF23-B741-594D-B003-1621A1F8C228}" type="slidenum">
              <a:rPr lang="en-US" smtClean="0"/>
              <a:t>12</a:t>
            </a:fld>
            <a:endParaRPr lang="en-US"/>
          </a:p>
        </p:txBody>
      </p:sp>
    </p:spTree>
    <p:extLst>
      <p:ext uri="{BB962C8B-B14F-4D97-AF65-F5344CB8AC3E}">
        <p14:creationId xmlns:p14="http://schemas.microsoft.com/office/powerpoint/2010/main" val="9878892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smtClean="0">
                <a:solidFill>
                  <a:schemeClr val="tx1"/>
                </a:solidFill>
                <a:effectLst/>
                <a:latin typeface="+mn-lt"/>
                <a:ea typeface="+mn-ea"/>
                <a:cs typeface="+mn-cs"/>
              </a:rPr>
              <a:t>The green curve shows the convolution of the blue and red curves as a function of t, the position indicated by the vertical green line. The gray region indicates the product g(tau)f(t-tau) as a function of t, so its area as a function of t is precisely the convolution</a:t>
            </a:r>
            <a:endParaRPr lang="en-US" dirty="0"/>
          </a:p>
        </p:txBody>
      </p:sp>
      <p:sp>
        <p:nvSpPr>
          <p:cNvPr id="4" name="Slide Number Placeholder 3"/>
          <p:cNvSpPr>
            <a:spLocks noGrp="1"/>
          </p:cNvSpPr>
          <p:nvPr>
            <p:ph type="sldNum" sz="quarter" idx="10"/>
          </p:nvPr>
        </p:nvSpPr>
        <p:spPr/>
        <p:txBody>
          <a:bodyPr/>
          <a:lstStyle/>
          <a:p>
            <a:fld id="{1580AF23-B741-594D-B003-1621A1F8C228}" type="slidenum">
              <a:rPr lang="en-US" smtClean="0"/>
              <a:t>16</a:t>
            </a:fld>
            <a:endParaRPr lang="en-US"/>
          </a:p>
        </p:txBody>
      </p:sp>
    </p:spTree>
    <p:extLst>
      <p:ext uri="{BB962C8B-B14F-4D97-AF65-F5344CB8AC3E}">
        <p14:creationId xmlns:p14="http://schemas.microsoft.com/office/powerpoint/2010/main" val="2059046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The actual input image that is scanned for features. The light rectangle is the filter that passes over it.</a:t>
            </a:r>
          </a:p>
          <a:p>
            <a:r>
              <a:rPr lang="en-US" sz="1200" b="0" i="0" kern="1200" dirty="0" smtClean="0">
                <a:solidFill>
                  <a:schemeClr val="tx1"/>
                </a:solidFill>
                <a:effectLst/>
                <a:latin typeface="+mn-lt"/>
                <a:ea typeface="+mn-ea"/>
                <a:cs typeface="+mn-cs"/>
              </a:rPr>
              <a:t>-</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Activation maps stacked atop one another, one for each filter you employ. The larger rectangle is one patch to be </a:t>
            </a:r>
            <a:r>
              <a:rPr lang="en-US" sz="1200" b="0" i="0" kern="1200" dirty="0" err="1" smtClean="0">
                <a:solidFill>
                  <a:schemeClr val="tx1"/>
                </a:solidFill>
                <a:effectLst/>
                <a:latin typeface="+mn-lt"/>
                <a:ea typeface="+mn-ea"/>
                <a:cs typeface="+mn-cs"/>
              </a:rPr>
              <a:t>downsampled</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 The activation maps condensed through </a:t>
            </a:r>
            <a:r>
              <a:rPr lang="en-US" sz="1200" b="0" i="0" kern="1200" dirty="0" err="1" smtClean="0">
                <a:solidFill>
                  <a:schemeClr val="tx1"/>
                </a:solidFill>
                <a:effectLst/>
                <a:latin typeface="+mn-lt"/>
                <a:ea typeface="+mn-ea"/>
                <a:cs typeface="+mn-cs"/>
              </a:rPr>
              <a:t>downsampling</a:t>
            </a:r>
            <a:r>
              <a:rPr lang="en-US" sz="1200" b="0" i="0" kern="1200" dirty="0" smtClean="0">
                <a:solidFill>
                  <a:schemeClr val="tx1"/>
                </a:solidFill>
                <a:effectLst/>
                <a:latin typeface="+mn-lt"/>
                <a:ea typeface="+mn-ea"/>
                <a:cs typeface="+mn-cs"/>
              </a:rPr>
              <a:t>.</a:t>
            </a:r>
          </a:p>
          <a:p>
            <a:r>
              <a:rPr lang="en-US" sz="1200" b="0" i="0" kern="1200" dirty="0" smtClean="0">
                <a:solidFill>
                  <a:schemeClr val="tx1"/>
                </a:solidFill>
                <a:effectLst/>
                <a:latin typeface="+mn-lt"/>
                <a:ea typeface="+mn-ea"/>
                <a:cs typeface="+mn-cs"/>
              </a:rPr>
              <a:t>- A new set of activation maps created by passing filters over the first </a:t>
            </a:r>
            <a:r>
              <a:rPr lang="en-US" sz="1200" b="0" i="0" kern="1200" dirty="0" err="1" smtClean="0">
                <a:solidFill>
                  <a:schemeClr val="tx1"/>
                </a:solidFill>
                <a:effectLst/>
                <a:latin typeface="+mn-lt"/>
                <a:ea typeface="+mn-ea"/>
                <a:cs typeface="+mn-cs"/>
              </a:rPr>
              <a:t>downsampled</a:t>
            </a:r>
            <a:r>
              <a:rPr lang="en-US" sz="1200" b="0" i="0" kern="1200" dirty="0" smtClean="0">
                <a:solidFill>
                  <a:schemeClr val="tx1"/>
                </a:solidFill>
                <a:effectLst/>
                <a:latin typeface="+mn-lt"/>
                <a:ea typeface="+mn-ea"/>
                <a:cs typeface="+mn-cs"/>
              </a:rPr>
              <a:t> stack.</a:t>
            </a:r>
          </a:p>
          <a:p>
            <a:r>
              <a:rPr lang="en-US" sz="1200" b="0" i="0" kern="1200" dirty="0" smtClean="0">
                <a:solidFill>
                  <a:schemeClr val="tx1"/>
                </a:solidFill>
                <a:effectLst/>
                <a:latin typeface="+mn-lt"/>
                <a:ea typeface="+mn-ea"/>
                <a:cs typeface="+mn-cs"/>
              </a:rPr>
              <a:t>- The second </a:t>
            </a:r>
            <a:r>
              <a:rPr lang="en-US" sz="1200" b="0" i="0" kern="1200" dirty="0" err="1" smtClean="0">
                <a:solidFill>
                  <a:schemeClr val="tx1"/>
                </a:solidFill>
                <a:effectLst/>
                <a:latin typeface="+mn-lt"/>
                <a:ea typeface="+mn-ea"/>
                <a:cs typeface="+mn-cs"/>
              </a:rPr>
              <a:t>downsampling</a:t>
            </a:r>
            <a:r>
              <a:rPr lang="en-US" sz="1200" b="0" i="0" kern="1200" dirty="0" smtClean="0">
                <a:solidFill>
                  <a:schemeClr val="tx1"/>
                </a:solidFill>
                <a:effectLst/>
                <a:latin typeface="+mn-lt"/>
                <a:ea typeface="+mn-ea"/>
                <a:cs typeface="+mn-cs"/>
              </a:rPr>
              <a:t>, which condenses the second set of activation maps.</a:t>
            </a:r>
          </a:p>
          <a:p>
            <a:r>
              <a:rPr lang="en-US" sz="1200" b="0" i="0" kern="1200" dirty="0" smtClean="0">
                <a:solidFill>
                  <a:schemeClr val="tx1"/>
                </a:solidFill>
                <a:effectLst/>
                <a:latin typeface="+mn-lt"/>
                <a:ea typeface="+mn-ea"/>
                <a:cs typeface="+mn-cs"/>
              </a:rPr>
              <a:t>- A fully connected layer that classifies output with one label per node.</a:t>
            </a:r>
          </a:p>
          <a:p>
            <a:endParaRPr lang="en-US" dirty="0"/>
          </a:p>
        </p:txBody>
      </p:sp>
      <p:sp>
        <p:nvSpPr>
          <p:cNvPr id="4" name="Slide Number Placeholder 3"/>
          <p:cNvSpPr>
            <a:spLocks noGrp="1"/>
          </p:cNvSpPr>
          <p:nvPr>
            <p:ph type="sldNum" sz="quarter" idx="10"/>
          </p:nvPr>
        </p:nvSpPr>
        <p:spPr/>
        <p:txBody>
          <a:bodyPr/>
          <a:lstStyle/>
          <a:p>
            <a:fld id="{1580AF23-B741-594D-B003-1621A1F8C228}" type="slidenum">
              <a:rPr lang="en-US" smtClean="0"/>
              <a:t>21</a:t>
            </a:fld>
            <a:endParaRPr lang="en-US"/>
          </a:p>
        </p:txBody>
      </p:sp>
    </p:spTree>
    <p:extLst>
      <p:ext uri="{BB962C8B-B14F-4D97-AF65-F5344CB8AC3E}">
        <p14:creationId xmlns:p14="http://schemas.microsoft.com/office/powerpoint/2010/main" val="1725126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10/4/16</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10/4/16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10/4/16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10/4/16</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10/4/16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10/4/16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10/4/16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10/4/16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10/4/16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10/4/16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Drag picture to placeholder or click icon to add</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10/4/16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10/4/16</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eeplearning4j.org/convolutionalnet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gif"/><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tiff"/><Relationship Id="rId3" Type="http://schemas.openxmlformats.org/officeDocument/2006/relationships/image" Target="../media/image18.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eeplearning4j.org/convolutionalnets" TargetMode="External"/><Relationship Id="rId3" Type="http://schemas.openxmlformats.org/officeDocument/2006/relationships/hyperlink" Target="https://cs231n.github.io/convolutional-network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“So, you want to build an image classifier</a:t>
            </a:r>
            <a:r>
              <a:rPr lang="is-IS" dirty="0" smtClean="0"/>
              <a:t>…”</a:t>
            </a:r>
            <a:endParaRPr lang="en-US" dirty="0"/>
          </a:p>
        </p:txBody>
      </p:sp>
      <p:sp>
        <p:nvSpPr>
          <p:cNvPr id="3" name="Subtitle 2"/>
          <p:cNvSpPr>
            <a:spLocks noGrp="1"/>
          </p:cNvSpPr>
          <p:nvPr>
            <p:ph type="subTitle" idx="1"/>
          </p:nvPr>
        </p:nvSpPr>
        <p:spPr/>
        <p:txBody>
          <a:bodyPr/>
          <a:lstStyle/>
          <a:p>
            <a:r>
              <a:rPr lang="en-US" dirty="0" smtClean="0"/>
              <a:t>CSCI 8360</a:t>
            </a:r>
          </a:p>
          <a:p>
            <a:r>
              <a:rPr lang="en-US" dirty="0" smtClean="0"/>
              <a:t>Lecture 6</a:t>
            </a:r>
            <a:endParaRPr lang="en-US" dirty="0"/>
          </a:p>
        </p:txBody>
      </p:sp>
    </p:spTree>
    <p:extLst>
      <p:ext uri="{BB962C8B-B14F-4D97-AF65-F5344CB8AC3E}">
        <p14:creationId xmlns:p14="http://schemas.microsoft.com/office/powerpoint/2010/main" val="70281015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2: Pixel functions</a:t>
            </a:r>
            <a:endParaRPr lang="en-US" dirty="0"/>
          </a:p>
        </p:txBody>
      </p:sp>
      <p:sp>
        <p:nvSpPr>
          <p:cNvPr id="3" name="Content Placeholder 2"/>
          <p:cNvSpPr>
            <a:spLocks noGrp="1"/>
          </p:cNvSpPr>
          <p:nvPr>
            <p:ph idx="1"/>
          </p:nvPr>
        </p:nvSpPr>
        <p:spPr/>
        <p:txBody>
          <a:bodyPr/>
          <a:lstStyle/>
          <a:p>
            <a:r>
              <a:rPr lang="en-US" dirty="0" smtClean="0"/>
              <a:t>Edges and corners</a:t>
            </a:r>
          </a:p>
          <a:p>
            <a:r>
              <a:rPr lang="en-US" dirty="0" smtClean="0"/>
              <a:t>SIFT &amp; SURF</a:t>
            </a:r>
          </a:p>
          <a:p>
            <a:r>
              <a:rPr lang="en-US" smtClean="0"/>
              <a:t>Textures</a:t>
            </a:r>
            <a:endParaRPr lang="en-US" dirty="0"/>
          </a:p>
        </p:txBody>
      </p:sp>
    </p:spTree>
    <p:extLst>
      <p:ext uri="{BB962C8B-B14F-4D97-AF65-F5344CB8AC3E}">
        <p14:creationId xmlns:p14="http://schemas.microsoft.com/office/powerpoint/2010/main" val="3428767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Edges and Corners</a:t>
            </a:r>
            <a:endParaRPr lang="en-US" dirty="0"/>
          </a:p>
        </p:txBody>
      </p:sp>
      <p:sp>
        <p:nvSpPr>
          <p:cNvPr id="3" name="Content Placeholder 2"/>
          <p:cNvSpPr>
            <a:spLocks noGrp="1"/>
          </p:cNvSpPr>
          <p:nvPr>
            <p:ph idx="1"/>
          </p:nvPr>
        </p:nvSpPr>
        <p:spPr>
          <a:xfrm>
            <a:off x="1154954" y="2603500"/>
            <a:ext cx="3791119" cy="3416300"/>
          </a:xfrm>
        </p:spPr>
        <p:txBody>
          <a:bodyPr/>
          <a:lstStyle/>
          <a:p>
            <a:r>
              <a:rPr lang="en-US" dirty="0" smtClean="0"/>
              <a:t>Canny Edge Detector</a:t>
            </a:r>
          </a:p>
          <a:p>
            <a:pPr lvl="1"/>
            <a:r>
              <a:rPr lang="en-US" dirty="0" smtClean="0"/>
              <a:t>Combination of horizontal and vertical image gradients</a:t>
            </a:r>
          </a:p>
          <a:p>
            <a:r>
              <a:rPr lang="en-US" dirty="0" smtClean="0"/>
              <a:t>Harris Corner Detector</a:t>
            </a:r>
          </a:p>
        </p:txBody>
      </p:sp>
      <p:pic>
        <p:nvPicPr>
          <p:cNvPr id="4" name="Picture 2"/>
          <p:cNvPicPr>
            <a:picLocks noChangeAspect="1" noChangeArrowheads="1"/>
          </p:cNvPicPr>
          <p:nvPr/>
        </p:nvPicPr>
        <p:blipFill>
          <a:blip r:embed="rId2" cstate="print"/>
          <a:srcRect r="74588" b="50415"/>
          <a:stretch>
            <a:fillRect/>
          </a:stretch>
        </p:blipFill>
        <p:spPr bwMode="auto">
          <a:xfrm>
            <a:off x="4946073" y="2385360"/>
            <a:ext cx="3396324" cy="4472640"/>
          </a:xfrm>
          <a:prstGeom prst="rect">
            <a:avLst/>
          </a:prstGeom>
          <a:noFill/>
          <a:ln w="9525">
            <a:noFill/>
            <a:miter lim="800000"/>
            <a:headEnd/>
            <a:tailEnd/>
          </a:ln>
        </p:spPr>
      </p:pic>
      <p:pic>
        <p:nvPicPr>
          <p:cNvPr id="5" name="Picture 4"/>
          <p:cNvPicPr>
            <a:picLocks noChangeAspect="1" noChangeArrowheads="1"/>
          </p:cNvPicPr>
          <p:nvPr/>
        </p:nvPicPr>
        <p:blipFill>
          <a:blip r:embed="rId2" cstate="print"/>
          <a:srcRect l="74891" t="49474" r="-633" b="941"/>
          <a:stretch>
            <a:fillRect/>
          </a:stretch>
        </p:blipFill>
        <p:spPr bwMode="auto">
          <a:xfrm>
            <a:off x="8751508" y="2385360"/>
            <a:ext cx="3440492" cy="4472640"/>
          </a:xfrm>
          <a:prstGeom prst="rect">
            <a:avLst/>
          </a:prstGeom>
          <a:noFill/>
          <a:ln w="9525">
            <a:noFill/>
            <a:miter lim="800000"/>
            <a:headEnd/>
            <a:tailEnd/>
          </a:ln>
        </p:spPr>
      </p:pic>
      <p:pic>
        <p:nvPicPr>
          <p:cNvPr id="6" name="Picture 2"/>
          <p:cNvPicPr>
            <a:picLocks noChangeAspect="1" noChangeArrowheads="1"/>
          </p:cNvPicPr>
          <p:nvPr/>
        </p:nvPicPr>
        <p:blipFill>
          <a:blip r:embed="rId3" cstate="print"/>
          <a:srcRect/>
          <a:stretch>
            <a:fillRect/>
          </a:stretch>
        </p:blipFill>
        <p:spPr bwMode="auto">
          <a:xfrm>
            <a:off x="5739379" y="2603500"/>
            <a:ext cx="5489653" cy="3951755"/>
          </a:xfrm>
          <a:prstGeom prst="rect">
            <a:avLst/>
          </a:prstGeom>
          <a:noFill/>
          <a:ln w="9525">
            <a:noFill/>
            <a:miter lim="800000"/>
            <a:headEnd/>
            <a:tailEnd/>
          </a:ln>
        </p:spPr>
      </p:pic>
    </p:spTree>
    <p:extLst>
      <p:ext uri="{BB962C8B-B14F-4D97-AF65-F5344CB8AC3E}">
        <p14:creationId xmlns:p14="http://schemas.microsoft.com/office/powerpoint/2010/main" val="1207719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par>
                                <p:cTn id="22" presetID="10" presetClass="exit" presetSubtype="0" fill="hold" nodeType="withEffect">
                                  <p:stCondLst>
                                    <p:cond delay="0"/>
                                  </p:stCondLst>
                                  <p:childTnLst>
                                    <p:animEffect transition="out" filter="fade">
                                      <p:cBhvr>
                                        <p:cTn id="23" dur="500"/>
                                        <p:tgtEl>
                                          <p:spTgt spid="4"/>
                                        </p:tgtEl>
                                      </p:cBhvr>
                                    </p:animEffect>
                                    <p:set>
                                      <p:cBhvr>
                                        <p:cTn id="24" dur="1" fill="hold">
                                          <p:stCondLst>
                                            <p:cond delay="499"/>
                                          </p:stCondLst>
                                        </p:cTn>
                                        <p:tgtEl>
                                          <p:spTgt spid="4"/>
                                        </p:tgtEl>
                                        <p:attrNameLst>
                                          <p:attrName>style.visibility</p:attrName>
                                        </p:attrNameLst>
                                      </p:cBhvr>
                                      <p:to>
                                        <p:strVal val="hidden"/>
                                      </p:to>
                                    </p:set>
                                  </p:childTnLst>
                                </p:cTn>
                              </p:par>
                              <p:par>
                                <p:cTn id="25" presetID="10" presetClass="exit" presetSubtype="0" fill="hold" nodeType="withEffect">
                                  <p:stCondLst>
                                    <p:cond delay="0"/>
                                  </p:stCondLst>
                                  <p:childTnLst>
                                    <p:animEffect transition="out" filter="fade">
                                      <p:cBhvr>
                                        <p:cTn id="26" dur="500"/>
                                        <p:tgtEl>
                                          <p:spTgt spid="5"/>
                                        </p:tgtEl>
                                      </p:cBhvr>
                                    </p:animEffect>
                                    <p:set>
                                      <p:cBhvr>
                                        <p:cTn id="27" dur="1" fill="hold">
                                          <p:stCondLst>
                                            <p:cond delay="499"/>
                                          </p:stCondLst>
                                        </p:cTn>
                                        <p:tgtEl>
                                          <p:spTgt spid="5"/>
                                        </p:tgtEl>
                                        <p:attrNameLst>
                                          <p:attrName>style.visibility</p:attrName>
                                        </p:attrNameLst>
                                      </p:cBhvr>
                                      <p:to>
                                        <p:strVal val="hidden"/>
                                      </p:to>
                                    </p:set>
                                  </p:childTnLst>
                                </p:cTn>
                              </p:par>
                              <p:par>
                                <p:cTn id="28" presetID="10"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SIFT and SURF</a:t>
            </a:r>
            <a:endParaRPr lang="en-US" dirty="0"/>
          </a:p>
        </p:txBody>
      </p:sp>
      <p:sp>
        <p:nvSpPr>
          <p:cNvPr id="3" name="Content Placeholder 2"/>
          <p:cNvSpPr>
            <a:spLocks noGrp="1"/>
          </p:cNvSpPr>
          <p:nvPr>
            <p:ph idx="1"/>
          </p:nvPr>
        </p:nvSpPr>
        <p:spPr>
          <a:xfrm>
            <a:off x="1154955" y="2603500"/>
            <a:ext cx="3149161" cy="3416300"/>
          </a:xfrm>
        </p:spPr>
        <p:txBody>
          <a:bodyPr/>
          <a:lstStyle/>
          <a:p>
            <a:r>
              <a:rPr lang="en-US" dirty="0" smtClean="0"/>
              <a:t>SIFT (Scale-Invariant Feature Transform)</a:t>
            </a:r>
          </a:p>
          <a:p>
            <a:endParaRPr lang="en-US" dirty="0"/>
          </a:p>
          <a:p>
            <a:endParaRPr lang="en-US" dirty="0" smtClean="0"/>
          </a:p>
          <a:p>
            <a:r>
              <a:rPr lang="en-US" dirty="0" smtClean="0"/>
              <a:t>SURF (Speeded-Up Robust Features) </a:t>
            </a:r>
            <a:endParaRPr lang="en-US" dirty="0"/>
          </a:p>
        </p:txBody>
      </p:sp>
      <p:pic>
        <p:nvPicPr>
          <p:cNvPr id="4" name="Picture 2"/>
          <p:cNvPicPr>
            <a:picLocks noChangeAspect="1" noChangeArrowheads="1"/>
          </p:cNvPicPr>
          <p:nvPr/>
        </p:nvPicPr>
        <p:blipFill>
          <a:blip r:embed="rId3" cstate="print"/>
          <a:srcRect/>
          <a:stretch>
            <a:fillRect/>
          </a:stretch>
        </p:blipFill>
        <p:spPr bwMode="auto">
          <a:xfrm>
            <a:off x="4304116" y="1327150"/>
            <a:ext cx="7887884" cy="2702201"/>
          </a:xfrm>
          <a:prstGeom prst="rect">
            <a:avLst/>
          </a:prstGeom>
          <a:noFill/>
          <a:ln w="9525">
            <a:noFill/>
            <a:miter lim="800000"/>
            <a:headEnd/>
            <a:tailEnd/>
          </a:ln>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03817" y="3980820"/>
            <a:ext cx="2534913" cy="2877180"/>
          </a:xfrm>
          <a:prstGeom prst="rect">
            <a:avLst/>
          </a:prstGeom>
        </p:spPr>
      </p:pic>
    </p:spTree>
    <p:extLst>
      <p:ext uri="{BB962C8B-B14F-4D97-AF65-F5344CB8AC3E}">
        <p14:creationId xmlns:p14="http://schemas.microsoft.com/office/powerpoint/2010/main" val="454483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Textures</a:t>
            </a:r>
            <a:endParaRPr lang="en-US" dirty="0"/>
          </a:p>
        </p:txBody>
      </p:sp>
      <p:sp>
        <p:nvSpPr>
          <p:cNvPr id="3" name="Content Placeholder 2"/>
          <p:cNvSpPr>
            <a:spLocks noGrp="1"/>
          </p:cNvSpPr>
          <p:nvPr>
            <p:ph idx="1"/>
          </p:nvPr>
        </p:nvSpPr>
        <p:spPr>
          <a:xfrm>
            <a:off x="1154954" y="2603499"/>
            <a:ext cx="3707991" cy="3977409"/>
          </a:xfrm>
        </p:spPr>
        <p:txBody>
          <a:bodyPr>
            <a:normAutofit lnSpcReduction="10000"/>
          </a:bodyPr>
          <a:lstStyle/>
          <a:p>
            <a:r>
              <a:rPr lang="en-US" dirty="0" err="1" smtClean="0"/>
              <a:t>Textons</a:t>
            </a:r>
            <a:endParaRPr lang="en-US" dirty="0" smtClean="0"/>
          </a:p>
          <a:p>
            <a:pPr lvl="1"/>
            <a:r>
              <a:rPr lang="en-US" dirty="0" smtClean="0"/>
              <a:t>Replace each pixel with integer representing “pixel type”</a:t>
            </a:r>
            <a:endParaRPr lang="en-US" dirty="0"/>
          </a:p>
          <a:p>
            <a:endParaRPr lang="en-US" dirty="0" smtClean="0"/>
          </a:p>
          <a:p>
            <a:r>
              <a:rPr lang="en-US" dirty="0" smtClean="0"/>
              <a:t>Take a bank of filters (</a:t>
            </a:r>
            <a:r>
              <a:rPr lang="en-US" dirty="0" err="1" smtClean="0"/>
              <a:t>gaussian</a:t>
            </a:r>
            <a:r>
              <a:rPr lang="en-US" dirty="0" smtClean="0"/>
              <a:t>, </a:t>
            </a:r>
            <a:r>
              <a:rPr lang="en-US" dirty="0" err="1" smtClean="0"/>
              <a:t>laplacian</a:t>
            </a:r>
            <a:r>
              <a:rPr lang="en-US" dirty="0" smtClean="0"/>
              <a:t>, </a:t>
            </a:r>
            <a:r>
              <a:rPr lang="en-US" dirty="0" err="1" smtClean="0"/>
              <a:t>etc</a:t>
            </a:r>
            <a:r>
              <a:rPr lang="en-US" dirty="0" smtClean="0"/>
              <a:t>) and apply to images</a:t>
            </a:r>
          </a:p>
          <a:p>
            <a:r>
              <a:rPr lang="en-US" dirty="0" smtClean="0"/>
              <a:t>Cluster pixels in filter space</a:t>
            </a:r>
          </a:p>
          <a:p>
            <a:r>
              <a:rPr lang="en-US" dirty="0" smtClean="0"/>
              <a:t>For new pixel, filter surrounding region with filter bank, and assign to nearest cluster</a:t>
            </a:r>
            <a:endParaRPr lang="en-US" dirty="0"/>
          </a:p>
        </p:txBody>
      </p:sp>
      <p:pic>
        <p:nvPicPr>
          <p:cNvPr id="5" name="Picture 2"/>
          <p:cNvPicPr>
            <a:picLocks noChangeAspect="1" noChangeArrowheads="1"/>
          </p:cNvPicPr>
          <p:nvPr/>
        </p:nvPicPr>
        <p:blipFill rotWithShape="1">
          <a:blip r:embed="rId2" cstate="print"/>
          <a:srcRect r="-1016"/>
          <a:stretch/>
        </p:blipFill>
        <p:spPr bwMode="auto">
          <a:xfrm>
            <a:off x="4766647" y="4203893"/>
            <a:ext cx="7425353" cy="2377015"/>
          </a:xfrm>
          <a:prstGeom prst="rect">
            <a:avLst/>
          </a:prstGeom>
          <a:noFill/>
          <a:ln w="9525">
            <a:noFill/>
            <a:miter lim="800000"/>
            <a:headEnd/>
            <a:tailEnd/>
          </a:ln>
        </p:spPr>
      </p:pic>
      <p:pic>
        <p:nvPicPr>
          <p:cNvPr id="6" name="Picture 2"/>
          <p:cNvPicPr>
            <a:picLocks noChangeAspect="1" noChangeArrowheads="1"/>
          </p:cNvPicPr>
          <p:nvPr/>
        </p:nvPicPr>
        <p:blipFill>
          <a:blip r:embed="rId3" cstate="print"/>
          <a:srcRect/>
          <a:stretch>
            <a:fillRect/>
          </a:stretch>
        </p:blipFill>
        <p:spPr bwMode="auto">
          <a:xfrm>
            <a:off x="6791400" y="476216"/>
            <a:ext cx="5400600" cy="3657249"/>
          </a:xfrm>
          <a:prstGeom prst="rect">
            <a:avLst/>
          </a:prstGeom>
          <a:noFill/>
          <a:ln w="9525">
            <a:noFill/>
            <a:miter lim="800000"/>
            <a:headEnd/>
            <a:tailEnd/>
          </a:ln>
        </p:spPr>
      </p:pic>
    </p:spTree>
    <p:extLst>
      <p:ext uri="{BB962C8B-B14F-4D97-AF65-F5344CB8AC3E}">
        <p14:creationId xmlns:p14="http://schemas.microsoft.com/office/powerpoint/2010/main" val="9755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3: Hierarchical pixel functions</a:t>
            </a:r>
            <a:endParaRPr lang="en-US" dirty="0"/>
          </a:p>
        </p:txBody>
      </p:sp>
      <p:sp>
        <p:nvSpPr>
          <p:cNvPr id="3" name="Content Placeholder 2"/>
          <p:cNvSpPr>
            <a:spLocks noGrp="1"/>
          </p:cNvSpPr>
          <p:nvPr>
            <p:ph idx="1"/>
          </p:nvPr>
        </p:nvSpPr>
        <p:spPr/>
        <p:txBody>
          <a:bodyPr/>
          <a:lstStyle/>
          <a:p>
            <a:r>
              <a:rPr lang="en-US" dirty="0" smtClean="0"/>
              <a:t>Convolutional neural networks (CNNs) and Deep Learning</a:t>
            </a:r>
            <a:endParaRPr lang="en-US" dirty="0"/>
          </a:p>
        </p:txBody>
      </p:sp>
      <p:sp>
        <p:nvSpPr>
          <p:cNvPr id="4" name="Rectangle 3"/>
          <p:cNvSpPr/>
          <p:nvPr/>
        </p:nvSpPr>
        <p:spPr>
          <a:xfrm>
            <a:off x="1154954" y="4126984"/>
            <a:ext cx="10214656" cy="646331"/>
          </a:xfrm>
          <a:prstGeom prst="rect">
            <a:avLst/>
          </a:prstGeom>
        </p:spPr>
        <p:txBody>
          <a:bodyPr wrap="none">
            <a:spAutoFit/>
          </a:bodyPr>
          <a:lstStyle/>
          <a:p>
            <a:r>
              <a:rPr lang="en-US" sz="3600" dirty="0">
                <a:hlinkClick r:id="rId2"/>
              </a:rPr>
              <a:t>http://</a:t>
            </a:r>
            <a:r>
              <a:rPr lang="en-US" sz="3600" dirty="0" smtClean="0">
                <a:hlinkClick r:id="rId2"/>
              </a:rPr>
              <a:t>deeplearning4j.org/convolutionalnets</a:t>
            </a:r>
            <a:r>
              <a:rPr lang="en-US" sz="3600" dirty="0" smtClean="0"/>
              <a:t> </a:t>
            </a:r>
            <a:endParaRPr lang="en-US" sz="3600" dirty="0"/>
          </a:p>
        </p:txBody>
      </p:sp>
    </p:spTree>
    <p:extLst>
      <p:ext uri="{BB962C8B-B14F-4D97-AF65-F5344CB8AC3E}">
        <p14:creationId xmlns:p14="http://schemas.microsoft.com/office/powerpoint/2010/main" val="2720895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What is a “convolution”?</a:t>
            </a:r>
            <a:endParaRPr lang="en-US" dirty="0"/>
          </a:p>
        </p:txBody>
      </p:sp>
      <p:sp>
        <p:nvSpPr>
          <p:cNvPr id="10" name="Content Placeholder 9"/>
          <p:cNvSpPr>
            <a:spLocks noGrp="1"/>
          </p:cNvSpPr>
          <p:nvPr>
            <p:ph sz="half" idx="1"/>
          </p:nvPr>
        </p:nvSpPr>
        <p:spPr>
          <a:xfrm>
            <a:off x="1154954" y="2603500"/>
            <a:ext cx="4825158" cy="1954646"/>
          </a:xfrm>
        </p:spPr>
        <p:txBody>
          <a:bodyPr/>
          <a:lstStyle/>
          <a:p>
            <a:r>
              <a:rPr lang="en-US" dirty="0" smtClean="0"/>
              <a:t>Two matrices:</a:t>
            </a:r>
          </a:p>
          <a:p>
            <a:pPr lvl="1"/>
            <a:r>
              <a:rPr lang="en-US" dirty="0" smtClean="0"/>
              <a:t>Image (of course)</a:t>
            </a:r>
          </a:p>
          <a:p>
            <a:pPr lvl="1"/>
            <a:r>
              <a:rPr lang="en-US" dirty="0" smtClean="0"/>
              <a:t>Filter (small matrix)</a:t>
            </a:r>
          </a:p>
          <a:p>
            <a:r>
              <a:rPr lang="en-US" dirty="0" smtClean="0"/>
              <a:t>Run filter over image, taking dot products</a:t>
            </a:r>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1800" y="1981200"/>
            <a:ext cx="6680200" cy="4876800"/>
          </a:xfrm>
          <a:prstGeom prst="rect">
            <a:avLst/>
          </a:prstGeom>
        </p:spPr>
      </p:pic>
      <mc:AlternateContent xmlns:mc="http://schemas.openxmlformats.org/markup-compatibility/2006">
        <mc:Choice xmlns:a14="http://schemas.microsoft.com/office/drawing/2010/main" Requires="a14">
          <p:sp>
            <p:nvSpPr>
              <p:cNvPr id="13" name="TextBox 12"/>
              <p:cNvSpPr txBox="1"/>
              <p:nvPr/>
            </p:nvSpPr>
            <p:spPr>
              <a:xfrm>
                <a:off x="1898073" y="4748506"/>
                <a:ext cx="2378921" cy="1465016"/>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d>
                        <m:dPr>
                          <m:ctrlPr>
                            <a:rPr lang="is-IS" sz="3600" i="1" smtClean="0">
                              <a:latin typeface="Cambria Math" charset="0"/>
                            </a:rPr>
                          </m:ctrlPr>
                        </m:dPr>
                        <m:e>
                          <m:m>
                            <m:mPr>
                              <m:mcs>
                                <m:mc>
                                  <m:mcPr>
                                    <m:count m:val="3"/>
                                    <m:mcJc m:val="center"/>
                                  </m:mcPr>
                                </m:mc>
                              </m:mcs>
                              <m:ctrlPr>
                                <a:rPr lang="uk-UA" sz="3600" i="1" smtClean="0">
                                  <a:latin typeface="Cambria Math" charset="0"/>
                                </a:rPr>
                              </m:ctrlPr>
                            </m:mPr>
                            <m:mr>
                              <m:e>
                                <m:r>
                                  <m:rPr>
                                    <m:brk m:alnAt="7"/>
                                  </m:rPr>
                                  <a:rPr lang="en-US" sz="3600" b="0" i="1" smtClean="0">
                                    <a:latin typeface="Cambria Math" charset="0"/>
                                  </a:rPr>
                                  <m:t>1</m:t>
                                </m:r>
                              </m:e>
                              <m:e>
                                <m:r>
                                  <a:rPr lang="en-US" sz="3600" b="0" i="1" smtClean="0">
                                    <a:latin typeface="Cambria Math" charset="0"/>
                                  </a:rPr>
                                  <m:t>0</m:t>
                                </m:r>
                              </m:e>
                              <m:e>
                                <m:r>
                                  <a:rPr lang="en-US" sz="3600" b="0" i="1" smtClean="0">
                                    <a:latin typeface="Cambria Math" charset="0"/>
                                  </a:rPr>
                                  <m:t>1</m:t>
                                </m:r>
                              </m:e>
                            </m:mr>
                            <m:mr>
                              <m:e>
                                <m:r>
                                  <a:rPr lang="en-US" sz="3600" b="0" i="1" smtClean="0">
                                    <a:latin typeface="Cambria Math" charset="0"/>
                                  </a:rPr>
                                  <m:t>0</m:t>
                                </m:r>
                              </m:e>
                              <m:e>
                                <m:r>
                                  <a:rPr lang="en-US" sz="3600" b="0" i="1" smtClean="0">
                                    <a:latin typeface="Cambria Math" charset="0"/>
                                  </a:rPr>
                                  <m:t>1</m:t>
                                </m:r>
                              </m:e>
                              <m:e>
                                <m:r>
                                  <a:rPr lang="en-US" sz="3600" b="0" i="1" smtClean="0">
                                    <a:latin typeface="Cambria Math" charset="0"/>
                                  </a:rPr>
                                  <m:t>0</m:t>
                                </m:r>
                              </m:e>
                            </m:mr>
                            <m:mr>
                              <m:e>
                                <m:r>
                                  <a:rPr lang="en-US" sz="3600" b="0" i="1" smtClean="0">
                                    <a:latin typeface="Cambria Math" charset="0"/>
                                  </a:rPr>
                                  <m:t>1</m:t>
                                </m:r>
                              </m:e>
                              <m:e>
                                <m:r>
                                  <a:rPr lang="en-US" sz="3600" b="0" i="1" smtClean="0">
                                    <a:latin typeface="Cambria Math" charset="0"/>
                                  </a:rPr>
                                  <m:t>0</m:t>
                                </m:r>
                              </m:e>
                              <m:e>
                                <m:r>
                                  <a:rPr lang="en-US" sz="3600" b="0" i="1" smtClean="0">
                                    <a:latin typeface="Cambria Math" charset="0"/>
                                  </a:rPr>
                                  <m:t>1</m:t>
                                </m:r>
                              </m:e>
                            </m:mr>
                          </m:m>
                        </m:e>
                      </m:d>
                    </m:oMath>
                  </m:oMathPara>
                </a14:m>
                <a:endParaRPr lang="en-US" sz="3600" dirty="0"/>
              </a:p>
            </p:txBody>
          </p:sp>
        </mc:Choice>
        <mc:Fallback>
          <p:sp>
            <p:nvSpPr>
              <p:cNvPr id="13" name="TextBox 12"/>
              <p:cNvSpPr txBox="1">
                <a:spLocks noRot="1" noChangeAspect="1" noMove="1" noResize="1" noEditPoints="1" noAdjustHandles="1" noChangeArrowheads="1" noChangeShapeType="1" noTextEdit="1"/>
              </p:cNvSpPr>
              <p:nvPr/>
            </p:nvSpPr>
            <p:spPr>
              <a:xfrm>
                <a:off x="1898073" y="4748506"/>
                <a:ext cx="2378921" cy="1465016"/>
              </a:xfrm>
              <a:prstGeom prst="rect">
                <a:avLst/>
              </a:prstGeom>
              <a:blipFill rotWithShape="0">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802079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xEl>
                                              <p:pRg st="1" end="1"/>
                                            </p:txEl>
                                          </p:spTgt>
                                        </p:tgtEl>
                                        <p:attrNameLst>
                                          <p:attrName>style.visibility</p:attrName>
                                        </p:attrNameLst>
                                      </p:cBhvr>
                                      <p:to>
                                        <p:strVal val="visible"/>
                                      </p:to>
                                    </p:set>
                                    <p:animEffect transition="in" filter="fade">
                                      <p:cBhvr>
                                        <p:cTn id="10" dur="500"/>
                                        <p:tgtEl>
                                          <p:spTgt spid="10">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animEffect transition="in" filter="fade">
                                      <p:cBhvr>
                                        <p:cTn id="13" dur="500"/>
                                        <p:tgtEl>
                                          <p:spTgt spid="10">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0">
                                            <p:txEl>
                                              <p:pRg st="3" end="3"/>
                                            </p:txEl>
                                          </p:spTgt>
                                        </p:tgtEl>
                                        <p:attrNameLst>
                                          <p:attrName>style.visibility</p:attrName>
                                        </p:attrNameLst>
                                      </p:cBhvr>
                                      <p:to>
                                        <p:strVal val="visible"/>
                                      </p:to>
                                    </p:set>
                                    <p:animEffect transition="in" filter="fade">
                                      <p:cBhvr>
                                        <p:cTn id="18" dur="500"/>
                                        <p:tgtEl>
                                          <p:spTgt spid="10">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What is a “convolution”?</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5120" y="2609272"/>
            <a:ext cx="6041761" cy="3943927"/>
          </a:xfrm>
          <a:prstGeom prst="rect">
            <a:avLst/>
          </a:prstGeom>
        </p:spPr>
      </p:pic>
    </p:spTree>
    <p:extLst>
      <p:ext uri="{BB962C8B-B14F-4D97-AF65-F5344CB8AC3E}">
        <p14:creationId xmlns:p14="http://schemas.microsoft.com/office/powerpoint/2010/main" val="13921248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“neural network”?</a:t>
            </a:r>
            <a:endParaRPr lang="en-US" dirty="0"/>
          </a:p>
        </p:txBody>
      </p:sp>
      <p:pic>
        <p:nvPicPr>
          <p:cNvPr id="3" name="Picture 2"/>
          <p:cNvPicPr>
            <a:picLocks noChangeAspect="1"/>
          </p:cNvPicPr>
          <p:nvPr/>
        </p:nvPicPr>
        <p:blipFill>
          <a:blip r:embed="rId2"/>
          <a:stretch>
            <a:fillRect/>
          </a:stretch>
        </p:blipFill>
        <p:spPr>
          <a:xfrm>
            <a:off x="107747" y="2595415"/>
            <a:ext cx="6232672" cy="3057240"/>
          </a:xfrm>
          <a:prstGeom prst="rect">
            <a:avLst/>
          </a:prstGeom>
        </p:spPr>
      </p:pic>
      <p:pic>
        <p:nvPicPr>
          <p:cNvPr id="4" name="Picture 3"/>
          <p:cNvPicPr>
            <a:picLocks noChangeAspect="1"/>
          </p:cNvPicPr>
          <p:nvPr/>
        </p:nvPicPr>
        <p:blipFill>
          <a:blip r:embed="rId3"/>
          <a:stretch>
            <a:fillRect/>
          </a:stretch>
        </p:blipFill>
        <p:spPr>
          <a:xfrm>
            <a:off x="6340419" y="2595415"/>
            <a:ext cx="5681381" cy="3241577"/>
          </a:xfrm>
          <a:prstGeom prst="rect">
            <a:avLst/>
          </a:prstGeom>
        </p:spPr>
      </p:pic>
    </p:spTree>
    <p:extLst>
      <p:ext uri="{BB962C8B-B14F-4D97-AF65-F5344CB8AC3E}">
        <p14:creationId xmlns:p14="http://schemas.microsoft.com/office/powerpoint/2010/main" val="144251245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Stacked feed-forward networks</a:t>
            </a:r>
            <a:endParaRPr lang="en-US" dirty="0"/>
          </a:p>
        </p:txBody>
      </p:sp>
      <p:pic>
        <p:nvPicPr>
          <p:cNvPr id="7" name="Picture 6"/>
          <p:cNvPicPr>
            <a:picLocks noChangeAspect="1"/>
          </p:cNvPicPr>
          <p:nvPr/>
        </p:nvPicPr>
        <p:blipFill>
          <a:blip r:embed="rId2"/>
          <a:stretch>
            <a:fillRect/>
          </a:stretch>
        </p:blipFill>
        <p:spPr>
          <a:xfrm>
            <a:off x="1803689" y="2152620"/>
            <a:ext cx="8584622" cy="4705379"/>
          </a:xfrm>
          <a:prstGeom prst="rect">
            <a:avLst/>
          </a:prstGeom>
        </p:spPr>
      </p:pic>
    </p:spTree>
    <p:extLst>
      <p:ext uri="{BB962C8B-B14F-4D97-AF65-F5344CB8AC3E}">
        <p14:creationId xmlns:p14="http://schemas.microsoft.com/office/powerpoint/2010/main" val="45443623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Stacked feed-forward networks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7000" y="2975264"/>
            <a:ext cx="9398000" cy="2209800"/>
          </a:xfrm>
          <a:prstGeom prst="rect">
            <a:avLst/>
          </a:prstGeom>
        </p:spPr>
      </p:pic>
    </p:spTree>
    <p:extLst>
      <p:ext uri="{BB962C8B-B14F-4D97-AF65-F5344CB8AC3E}">
        <p14:creationId xmlns:p14="http://schemas.microsoft.com/office/powerpoint/2010/main" val="6506038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goal of classification?</a:t>
            </a:r>
            <a:endParaRPr lang="en-US" dirty="0"/>
          </a:p>
        </p:txBody>
      </p:sp>
      <p:sp>
        <p:nvSpPr>
          <p:cNvPr id="9" name="Content Placeholder 8"/>
          <p:cNvSpPr>
            <a:spLocks noGrp="1"/>
          </p:cNvSpPr>
          <p:nvPr>
            <p:ph idx="1"/>
          </p:nvPr>
        </p:nvSpPr>
        <p:spPr>
          <a:xfrm>
            <a:off x="1154954" y="2603500"/>
            <a:ext cx="8825659" cy="1026391"/>
          </a:xfrm>
        </p:spPr>
        <p:txBody>
          <a:bodyPr/>
          <a:lstStyle/>
          <a:p>
            <a:r>
              <a:rPr lang="en-US" dirty="0" smtClean="0"/>
              <a:t>Learn a function </a:t>
            </a:r>
            <a:r>
              <a:rPr lang="en-US" b="1" i="1" dirty="0" smtClean="0">
                <a:latin typeface="Apple Chancery" charset="0"/>
                <a:ea typeface="Apple Chancery" charset="0"/>
                <a:cs typeface="Apple Chancery" charset="0"/>
              </a:rPr>
              <a:t>f</a:t>
            </a:r>
          </a:p>
          <a:p>
            <a:r>
              <a:rPr lang="en-US" dirty="0" smtClean="0"/>
              <a:t>Maps: continuous space (data) to discrete space (label)</a:t>
            </a:r>
          </a:p>
        </p:txBody>
      </p:sp>
      <p:sp>
        <p:nvSpPr>
          <p:cNvPr id="10" name="TextBox 9"/>
          <p:cNvSpPr txBox="1"/>
          <p:nvPr/>
        </p:nvSpPr>
        <p:spPr>
          <a:xfrm>
            <a:off x="4541729" y="4294909"/>
            <a:ext cx="3108543" cy="1015663"/>
          </a:xfrm>
          <a:prstGeom prst="rect">
            <a:avLst/>
          </a:prstGeom>
          <a:noFill/>
        </p:spPr>
        <p:txBody>
          <a:bodyPr wrap="none" rtlCol="0">
            <a:spAutoFit/>
          </a:bodyPr>
          <a:lstStyle/>
          <a:p>
            <a:r>
              <a:rPr lang="en-US" sz="6000" b="1" i="1" smtClean="0">
                <a:latin typeface="Apple Chancery" charset="0"/>
                <a:ea typeface="Apple Chancery" charset="0"/>
                <a:cs typeface="Apple Chancery" charset="0"/>
              </a:rPr>
              <a:t>f(X) → Y</a:t>
            </a:r>
            <a:endParaRPr lang="en-US" sz="6000"/>
          </a:p>
        </p:txBody>
      </p:sp>
    </p:spTree>
    <p:extLst>
      <p:ext uri="{BB962C8B-B14F-4D97-AF65-F5344CB8AC3E}">
        <p14:creationId xmlns:p14="http://schemas.microsoft.com/office/powerpoint/2010/main" val="6732542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Terminology</a:t>
            </a:r>
            <a:endParaRPr lang="en-US" dirty="0"/>
          </a:p>
        </p:txBody>
      </p:sp>
      <p:sp>
        <p:nvSpPr>
          <p:cNvPr id="3" name="Content Placeholder 2"/>
          <p:cNvSpPr>
            <a:spLocks noGrp="1"/>
          </p:cNvSpPr>
          <p:nvPr>
            <p:ph idx="1"/>
          </p:nvPr>
        </p:nvSpPr>
        <p:spPr>
          <a:xfrm>
            <a:off x="1154954" y="2603499"/>
            <a:ext cx="5107301" cy="4115955"/>
          </a:xfrm>
        </p:spPr>
        <p:txBody>
          <a:bodyPr>
            <a:normAutofit lnSpcReduction="10000"/>
          </a:bodyPr>
          <a:lstStyle/>
          <a:p>
            <a:r>
              <a:rPr lang="en-US" b="1" dirty="0" smtClean="0"/>
              <a:t>Feature maps</a:t>
            </a:r>
          </a:p>
          <a:p>
            <a:pPr lvl="1"/>
            <a:r>
              <a:rPr lang="en-US" dirty="0" smtClean="0"/>
              <a:t>The output of one layer of a CNN </a:t>
            </a:r>
          </a:p>
          <a:p>
            <a:r>
              <a:rPr lang="en-US" b="1" dirty="0" smtClean="0"/>
              <a:t>Stride</a:t>
            </a:r>
          </a:p>
          <a:p>
            <a:pPr lvl="1"/>
            <a:r>
              <a:rPr lang="en-US" dirty="0" smtClean="0"/>
              <a:t>Size (in pixels) of the move a filter makes over neighborhoods of pixels</a:t>
            </a:r>
          </a:p>
          <a:p>
            <a:r>
              <a:rPr lang="en-US" b="1" dirty="0" smtClean="0"/>
              <a:t>Pooling</a:t>
            </a:r>
          </a:p>
          <a:p>
            <a:pPr lvl="1"/>
            <a:r>
              <a:rPr lang="en-US" dirty="0" smtClean="0"/>
              <a:t>“Summary” of the output of a filter</a:t>
            </a:r>
          </a:p>
          <a:p>
            <a:pPr lvl="1"/>
            <a:r>
              <a:rPr lang="en-US" dirty="0" smtClean="0"/>
              <a:t>Popular choices: mean, max</a:t>
            </a:r>
          </a:p>
          <a:p>
            <a:r>
              <a:rPr lang="en-US" b="1" dirty="0" smtClean="0"/>
              <a:t>Activation functions</a:t>
            </a:r>
          </a:p>
          <a:p>
            <a:pPr lvl="1"/>
            <a:r>
              <a:rPr lang="en-US" dirty="0" smtClean="0"/>
              <a:t>Function determining whether or not an individual neuron fires</a:t>
            </a:r>
          </a:p>
          <a:p>
            <a:pPr lvl="1"/>
            <a:r>
              <a:rPr lang="en-US" dirty="0" smtClean="0"/>
              <a:t>Popular choices: </a:t>
            </a:r>
            <a:r>
              <a:rPr lang="en-US" dirty="0" err="1" smtClean="0"/>
              <a:t>ReLU</a:t>
            </a:r>
            <a:r>
              <a:rPr lang="en-US" dirty="0" smtClean="0"/>
              <a:t>, </a:t>
            </a:r>
            <a:r>
              <a:rPr lang="en-US" dirty="0" err="1" smtClean="0"/>
              <a:t>tanh</a:t>
            </a:r>
            <a:r>
              <a:rPr lang="en-US" dirty="0" smtClean="0"/>
              <a:t>, sigmoid</a:t>
            </a:r>
          </a:p>
          <a:p>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204" r="64594"/>
          <a:stretch/>
        </p:blipFill>
        <p:spPr>
          <a:xfrm>
            <a:off x="7210302" y="2050647"/>
            <a:ext cx="3214255" cy="220980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3235" y="4630462"/>
            <a:ext cx="4328391" cy="2088992"/>
          </a:xfrm>
          <a:prstGeom prst="rect">
            <a:avLst/>
          </a:prstGeom>
        </p:spPr>
      </p:pic>
    </p:spTree>
    <p:extLst>
      <p:ext uri="{BB962C8B-B14F-4D97-AF65-F5344CB8AC3E}">
        <p14:creationId xmlns:p14="http://schemas.microsoft.com/office/powerpoint/2010/main" val="1641935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500"/>
                                        <p:tgtEl>
                                          <p:spTgt spid="3">
                                            <p:txEl>
                                              <p:pRg st="3" end="3"/>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500"/>
                                        <p:tgtEl>
                                          <p:spTgt spid="3">
                                            <p:txEl>
                                              <p:pRg st="4" end="4"/>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Effect transition="in" filter="fade">
                                      <p:cBhvr>
                                        <p:cTn id="35" dur="500"/>
                                        <p:tgtEl>
                                          <p:spTgt spid="3">
                                            <p:txEl>
                                              <p:pRg st="6" end="6"/>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fade">
                                      <p:cBhvr>
                                        <p:cTn id="40" dur="500"/>
                                        <p:tgtEl>
                                          <p:spTgt spid="3">
                                            <p:txEl>
                                              <p:pRg st="7" end="7"/>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
                                            <p:txEl>
                                              <p:pRg st="9" end="9"/>
                                            </p:txEl>
                                          </p:spTgt>
                                        </p:tgtEl>
                                        <p:attrNameLst>
                                          <p:attrName>style.visibility</p:attrName>
                                        </p:attrNameLst>
                                      </p:cBhvr>
                                      <p:to>
                                        <p:strVal val="visible"/>
                                      </p:to>
                                    </p:set>
                                    <p:animEffect transition="in" filter="fade">
                                      <p:cBhvr>
                                        <p:cTn id="4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CNN Pipeline</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2478" y="2051695"/>
            <a:ext cx="9727045" cy="4806305"/>
          </a:xfrm>
          <a:prstGeom prst="rect">
            <a:avLst/>
          </a:prstGeom>
        </p:spPr>
      </p:pic>
    </p:spTree>
    <p:extLst>
      <p:ext uri="{BB962C8B-B14F-4D97-AF65-F5344CB8AC3E}">
        <p14:creationId xmlns:p14="http://schemas.microsoft.com/office/powerpoint/2010/main" val="6644348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r>
              <a:rPr lang="en-US" dirty="0"/>
              <a:t>Prince, Simon JD. </a:t>
            </a:r>
            <a:r>
              <a:rPr lang="en-US" i="1" dirty="0"/>
              <a:t>Computer vision: models, learning, and inference</a:t>
            </a:r>
            <a:r>
              <a:rPr lang="en-US" dirty="0"/>
              <a:t>. Cambridge University Press, 2012</a:t>
            </a:r>
            <a:r>
              <a:rPr lang="en-US" dirty="0" smtClean="0"/>
              <a:t>. Chapter 13: Image Processing and Feature Extraction.</a:t>
            </a:r>
          </a:p>
          <a:p>
            <a:r>
              <a:rPr lang="en-US" dirty="0"/>
              <a:t>Coelho, Luis Pedro, and Willi </a:t>
            </a:r>
            <a:r>
              <a:rPr lang="en-US" dirty="0" err="1"/>
              <a:t>Richert</a:t>
            </a:r>
            <a:r>
              <a:rPr lang="en-US" dirty="0"/>
              <a:t>. </a:t>
            </a:r>
            <a:r>
              <a:rPr lang="en-US" i="1" dirty="0"/>
              <a:t>Building machine learning systems with Python</a:t>
            </a:r>
            <a:r>
              <a:rPr lang="en-US" dirty="0"/>
              <a:t>. </a:t>
            </a:r>
            <a:r>
              <a:rPr lang="en-US" dirty="0" err="1"/>
              <a:t>Packt</a:t>
            </a:r>
            <a:r>
              <a:rPr lang="en-US" dirty="0"/>
              <a:t> Publishing Ltd, 2015</a:t>
            </a:r>
            <a:r>
              <a:rPr lang="en-US" dirty="0" smtClean="0"/>
              <a:t>. Chapter 10: Computer Vision – Pattern Recognition</a:t>
            </a:r>
          </a:p>
          <a:p>
            <a:r>
              <a:rPr lang="en-US" dirty="0"/>
              <a:t>DL4J Documentation: </a:t>
            </a:r>
            <a:r>
              <a:rPr lang="en-US" dirty="0">
                <a:hlinkClick r:id="rId2"/>
              </a:rPr>
              <a:t>http://</a:t>
            </a:r>
            <a:r>
              <a:rPr lang="en-US" dirty="0" smtClean="0">
                <a:hlinkClick r:id="rId2"/>
              </a:rPr>
              <a:t>deeplearning4j.org/convolutionalnets</a:t>
            </a:r>
            <a:r>
              <a:rPr lang="en-US" dirty="0" smtClean="0"/>
              <a:t> </a:t>
            </a:r>
          </a:p>
          <a:p>
            <a:r>
              <a:rPr lang="en-US" dirty="0" smtClean="0"/>
              <a:t>Andrej </a:t>
            </a:r>
            <a:r>
              <a:rPr lang="en-US" dirty="0" err="1" smtClean="0"/>
              <a:t>Karpathy’s</a:t>
            </a:r>
            <a:r>
              <a:rPr lang="en-US" dirty="0"/>
              <a:t> CNN tutorial: </a:t>
            </a:r>
            <a:r>
              <a:rPr lang="en-US" dirty="0">
                <a:hlinkClick r:id="rId3"/>
              </a:rPr>
              <a:t>https://cs231n.github.io/convolutional-networks</a:t>
            </a:r>
            <a:r>
              <a:rPr lang="en-US" dirty="0" smtClean="0">
                <a:hlinkClick r:id="rId3"/>
              </a:rPr>
              <a:t>/</a:t>
            </a:r>
            <a:r>
              <a:rPr lang="en-US" dirty="0" smtClean="0"/>
              <a:t> </a:t>
            </a:r>
          </a:p>
          <a:p>
            <a:endParaRPr lang="en-US" dirty="0"/>
          </a:p>
        </p:txBody>
      </p:sp>
    </p:spTree>
    <p:extLst>
      <p:ext uri="{BB962C8B-B14F-4D97-AF65-F5344CB8AC3E}">
        <p14:creationId xmlns:p14="http://schemas.microsoft.com/office/powerpoint/2010/main" val="100537754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needed for classification?</a:t>
            </a:r>
            <a:endParaRPr lang="en-US" dirty="0"/>
          </a:p>
        </p:txBody>
      </p:sp>
      <p:sp>
        <p:nvSpPr>
          <p:cNvPr id="5" name="Content Placeholder 4"/>
          <p:cNvSpPr>
            <a:spLocks noGrp="1"/>
          </p:cNvSpPr>
          <p:nvPr>
            <p:ph sz="half" idx="1"/>
          </p:nvPr>
        </p:nvSpPr>
        <p:spPr>
          <a:xfrm>
            <a:off x="1154953" y="2603500"/>
            <a:ext cx="3072489" cy="3416301"/>
          </a:xfrm>
        </p:spPr>
        <p:txBody>
          <a:bodyPr/>
          <a:lstStyle/>
          <a:p>
            <a:r>
              <a:rPr lang="en-US" dirty="0" smtClean="0"/>
              <a:t>Objective function</a:t>
            </a:r>
          </a:p>
          <a:p>
            <a:endParaRPr lang="en-US" dirty="0"/>
          </a:p>
          <a:p>
            <a:endParaRPr lang="en-US" dirty="0" smtClean="0"/>
          </a:p>
          <a:p>
            <a:r>
              <a:rPr lang="en-US" dirty="0" smtClean="0"/>
              <a:t>Labeled training data</a:t>
            </a:r>
          </a:p>
          <a:p>
            <a:endParaRPr lang="en-US" dirty="0"/>
          </a:p>
          <a:p>
            <a:endParaRPr lang="en-US" dirty="0" smtClean="0"/>
          </a:p>
          <a:p>
            <a:r>
              <a:rPr lang="en-US" b="1" i="1" dirty="0" smtClean="0"/>
              <a:t>Features</a:t>
            </a:r>
            <a:endParaRPr lang="en-US" b="1" i="1" dirty="0"/>
          </a:p>
        </p:txBody>
      </p:sp>
      <p:pic>
        <p:nvPicPr>
          <p:cNvPr id="7" name="Picture 6"/>
          <p:cNvPicPr>
            <a:picLocks noChangeAspect="1"/>
          </p:cNvPicPr>
          <p:nvPr/>
        </p:nvPicPr>
        <p:blipFill rotWithShape="1">
          <a:blip r:embed="rId2"/>
          <a:srcRect l="8342" t="49686" r="10314" b="39405"/>
          <a:stretch/>
        </p:blipFill>
        <p:spPr>
          <a:xfrm>
            <a:off x="4714026" y="3656269"/>
            <a:ext cx="7438218" cy="748146"/>
          </a:xfrm>
          <a:prstGeom prst="rect">
            <a:avLst/>
          </a:prstGeom>
        </p:spPr>
      </p:pic>
      <p:sp>
        <p:nvSpPr>
          <p:cNvPr id="8" name="TextBox 7"/>
          <p:cNvSpPr txBox="1"/>
          <p:nvPr/>
        </p:nvSpPr>
        <p:spPr>
          <a:xfrm>
            <a:off x="4859798" y="5055926"/>
            <a:ext cx="593432" cy="369332"/>
          </a:xfrm>
          <a:prstGeom prst="rect">
            <a:avLst/>
          </a:prstGeom>
          <a:noFill/>
        </p:spPr>
        <p:txBody>
          <a:bodyPr wrap="none" rtlCol="0">
            <a:spAutoFit/>
          </a:bodyPr>
          <a:lstStyle/>
          <a:p>
            <a:r>
              <a:rPr lang="en-US" smtClean="0"/>
              <a:t>???</a:t>
            </a:r>
            <a:endParaRPr lang="en-US"/>
          </a:p>
        </p:txBody>
      </p:sp>
      <p:sp>
        <p:nvSpPr>
          <p:cNvPr id="9" name="TextBox 8"/>
          <p:cNvSpPr txBox="1"/>
          <p:nvPr/>
        </p:nvSpPr>
        <p:spPr>
          <a:xfrm>
            <a:off x="4714026" y="2603500"/>
            <a:ext cx="5849678" cy="369332"/>
          </a:xfrm>
          <a:prstGeom prst="rect">
            <a:avLst/>
          </a:prstGeom>
          <a:noFill/>
        </p:spPr>
        <p:txBody>
          <a:bodyPr wrap="none" rtlCol="0">
            <a:spAutoFit/>
          </a:bodyPr>
          <a:lstStyle/>
          <a:p>
            <a:r>
              <a:rPr lang="en-US" dirty="0" smtClean="0"/>
              <a:t>Decision tree, Logistic Regression, Naïve Bayes, </a:t>
            </a:r>
            <a:r>
              <a:rPr lang="en-US" dirty="0" err="1" smtClean="0"/>
              <a:t>etc</a:t>
            </a:r>
            <a:endParaRPr lang="en-US" dirty="0"/>
          </a:p>
        </p:txBody>
      </p:sp>
    </p:spTree>
    <p:extLst>
      <p:ext uri="{BB962C8B-B14F-4D97-AF65-F5344CB8AC3E}">
        <p14:creationId xmlns:p14="http://schemas.microsoft.com/office/powerpoint/2010/main" val="98375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500"/>
                                        <p:tgtEl>
                                          <p:spTgt spid="5">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animEffect transition="in" filter="fade">
                                      <p:cBhvr>
                                        <p:cTn id="23" dur="500"/>
                                        <p:tgtEl>
                                          <p:spTgt spid="5">
                                            <p:txEl>
                                              <p:pRg st="6" end="6"/>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engineering</a:t>
            </a:r>
            <a:endParaRPr lang="en-US" dirty="0"/>
          </a:p>
        </p:txBody>
      </p:sp>
      <p:sp>
        <p:nvSpPr>
          <p:cNvPr id="7" name="Text Placeholder 6"/>
          <p:cNvSpPr>
            <a:spLocks noGrp="1"/>
          </p:cNvSpPr>
          <p:nvPr>
            <p:ph type="body" idx="1"/>
          </p:nvPr>
        </p:nvSpPr>
        <p:spPr>
          <a:xfrm>
            <a:off x="1154955" y="2603500"/>
            <a:ext cx="3145444" cy="576262"/>
          </a:xfrm>
        </p:spPr>
        <p:txBody>
          <a:bodyPr/>
          <a:lstStyle/>
          <a:p>
            <a:r>
              <a:rPr lang="en-US" dirty="0" smtClean="0"/>
              <a:t>Documents</a:t>
            </a:r>
            <a:endParaRPr lang="en-US" dirty="0"/>
          </a:p>
        </p:txBody>
      </p:sp>
      <p:sp>
        <p:nvSpPr>
          <p:cNvPr id="5" name="Content Placeholder 4"/>
          <p:cNvSpPr>
            <a:spLocks noGrp="1"/>
          </p:cNvSpPr>
          <p:nvPr>
            <p:ph sz="half" idx="2"/>
          </p:nvPr>
        </p:nvSpPr>
        <p:spPr>
          <a:xfrm>
            <a:off x="1154954" y="3179762"/>
            <a:ext cx="3145445" cy="2840039"/>
          </a:xfrm>
        </p:spPr>
        <p:txBody>
          <a:bodyPr/>
          <a:lstStyle/>
          <a:p>
            <a:r>
              <a:rPr lang="en-US" dirty="0" smtClean="0"/>
              <a:t>Bag-of-words</a:t>
            </a:r>
          </a:p>
          <a:p>
            <a:r>
              <a:rPr lang="en-US" dirty="0" smtClean="0"/>
              <a:t>Term frequencies</a:t>
            </a:r>
          </a:p>
          <a:p>
            <a:r>
              <a:rPr lang="en-US" dirty="0" smtClean="0"/>
              <a:t>TF-IDF</a:t>
            </a:r>
          </a:p>
          <a:p>
            <a:r>
              <a:rPr lang="en-US" dirty="0" smtClean="0"/>
              <a:t>word2vec</a:t>
            </a:r>
          </a:p>
        </p:txBody>
      </p:sp>
      <p:sp>
        <p:nvSpPr>
          <p:cNvPr id="10" name="Text Placeholder 6"/>
          <p:cNvSpPr txBox="1">
            <a:spLocks/>
          </p:cNvSpPr>
          <p:nvPr/>
        </p:nvSpPr>
        <p:spPr>
          <a:xfrm>
            <a:off x="4300399" y="2610886"/>
            <a:ext cx="3145444" cy="576262"/>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r>
              <a:rPr lang="en-US" dirty="0" smtClean="0"/>
              <a:t>Time series</a:t>
            </a:r>
            <a:endParaRPr lang="en-US" dirty="0"/>
          </a:p>
        </p:txBody>
      </p:sp>
      <p:sp>
        <p:nvSpPr>
          <p:cNvPr id="11" name="Content Placeholder 4"/>
          <p:cNvSpPr txBox="1">
            <a:spLocks/>
          </p:cNvSpPr>
          <p:nvPr/>
        </p:nvSpPr>
        <p:spPr>
          <a:xfrm>
            <a:off x="4300399" y="3172376"/>
            <a:ext cx="3145445" cy="28400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dirty="0" smtClean="0"/>
              <a:t>Fourier coefficients</a:t>
            </a:r>
          </a:p>
          <a:p>
            <a:r>
              <a:rPr lang="en-US" dirty="0" err="1" smtClean="0"/>
              <a:t>Cepstrum</a:t>
            </a:r>
            <a:endParaRPr lang="en-US" dirty="0" smtClean="0"/>
          </a:p>
          <a:p>
            <a:r>
              <a:rPr lang="en-US" dirty="0" smtClean="0"/>
              <a:t>KL-divergence</a:t>
            </a:r>
            <a:endParaRPr lang="en-US" dirty="0"/>
          </a:p>
        </p:txBody>
      </p:sp>
      <p:sp>
        <p:nvSpPr>
          <p:cNvPr id="12" name="Text Placeholder 6"/>
          <p:cNvSpPr txBox="1">
            <a:spLocks/>
          </p:cNvSpPr>
          <p:nvPr/>
        </p:nvSpPr>
        <p:spPr>
          <a:xfrm>
            <a:off x="7445842" y="2618272"/>
            <a:ext cx="3145444" cy="576262"/>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r>
              <a:rPr lang="en-US" dirty="0" smtClean="0"/>
              <a:t>Recommendation</a:t>
            </a:r>
            <a:endParaRPr lang="en-US" dirty="0"/>
          </a:p>
        </p:txBody>
      </p:sp>
      <p:sp>
        <p:nvSpPr>
          <p:cNvPr id="13" name="Content Placeholder 4"/>
          <p:cNvSpPr txBox="1">
            <a:spLocks/>
          </p:cNvSpPr>
          <p:nvPr/>
        </p:nvSpPr>
        <p:spPr>
          <a:xfrm>
            <a:off x="7445842" y="3179762"/>
            <a:ext cx="3145445" cy="284003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dirty="0" smtClean="0"/>
              <a:t>SVD</a:t>
            </a:r>
          </a:p>
          <a:p>
            <a:r>
              <a:rPr lang="en-US" dirty="0" smtClean="0"/>
              <a:t>Alternating Least Squares</a:t>
            </a:r>
          </a:p>
          <a:p>
            <a:r>
              <a:rPr lang="en-US" dirty="0" smtClean="0"/>
              <a:t>Dimensionality reduction</a:t>
            </a:r>
          </a:p>
          <a:p>
            <a:endParaRPr lang="en-US" dirty="0"/>
          </a:p>
        </p:txBody>
      </p:sp>
      <p:sp>
        <p:nvSpPr>
          <p:cNvPr id="14" name="Explosion 2 13"/>
          <p:cNvSpPr/>
          <p:nvPr/>
        </p:nvSpPr>
        <p:spPr>
          <a:xfrm>
            <a:off x="1749287" y="4591878"/>
            <a:ext cx="8666921" cy="2266122"/>
          </a:xfrm>
          <a:prstGeom prst="irregularSeal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What about images?</a:t>
            </a:r>
            <a:endParaRPr lang="en-US" dirty="0"/>
          </a:p>
        </p:txBody>
      </p:sp>
    </p:spTree>
    <p:extLst>
      <p:ext uri="{BB962C8B-B14F-4D97-AF65-F5344CB8AC3E}">
        <p14:creationId xmlns:p14="http://schemas.microsoft.com/office/powerpoint/2010/main" val="1791691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500"/>
                                        <p:tgtEl>
                                          <p:spTgt spid="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Effect transition="in" filter="fade">
                                      <p:cBhvr>
                                        <p:cTn id="13" dur="500"/>
                                        <p:tgtEl>
                                          <p:spTgt spid="5">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xEl>
                                              <p:pRg st="2" end="2"/>
                                            </p:txEl>
                                          </p:spTgt>
                                        </p:tgtEl>
                                        <p:attrNameLst>
                                          <p:attrName>style.visibility</p:attrName>
                                        </p:attrNameLst>
                                      </p:cBhvr>
                                      <p:to>
                                        <p:strVal val="visible"/>
                                      </p:to>
                                    </p:set>
                                    <p:animEffect transition="in" filter="fade">
                                      <p:cBhvr>
                                        <p:cTn id="16" dur="500"/>
                                        <p:tgtEl>
                                          <p:spTgt spid="5">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Effect transition="in" filter="fade">
                                      <p:cBhvr>
                                        <p:cTn id="19" dur="500"/>
                                        <p:tgtEl>
                                          <p:spTgt spid="5">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5" grpId="0" uiExpand="1" build="p"/>
      <p:bldP spid="10" grpId="0"/>
      <p:bldP spid="11" grpId="0"/>
      <p:bldP spid="12" grpId="0"/>
      <p:bldP spid="13" grpId="0"/>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Level 0: Pixels</a:t>
            </a:r>
            <a:endParaRPr lang="en-US" dirty="0"/>
          </a:p>
        </p:txBody>
      </p:sp>
      <p:sp>
        <p:nvSpPr>
          <p:cNvPr id="8" name="Content Placeholder 7"/>
          <p:cNvSpPr>
            <a:spLocks noGrp="1"/>
          </p:cNvSpPr>
          <p:nvPr>
            <p:ph idx="1"/>
          </p:nvPr>
        </p:nvSpPr>
        <p:spPr>
          <a:xfrm>
            <a:off x="1154955" y="2603500"/>
            <a:ext cx="4755516" cy="3416300"/>
          </a:xfrm>
        </p:spPr>
        <p:txBody>
          <a:bodyPr/>
          <a:lstStyle/>
          <a:p>
            <a:r>
              <a:rPr lang="en-US" dirty="0" smtClean="0"/>
              <a:t>Flatten image into a feature vector</a:t>
            </a:r>
          </a:p>
          <a:p>
            <a:pPr lvl="1"/>
            <a:r>
              <a:rPr lang="en-US" dirty="0" smtClean="0"/>
              <a:t>Raster scan</a:t>
            </a:r>
          </a:p>
          <a:p>
            <a:r>
              <a:rPr lang="en-US" dirty="0" smtClean="0"/>
              <a:t>Only works at all if ALL images have the same dimensions</a:t>
            </a:r>
          </a:p>
          <a:p>
            <a:r>
              <a:rPr lang="en-US" dirty="0" smtClean="0"/>
              <a:t>Rarely works regardless</a:t>
            </a:r>
          </a:p>
          <a:p>
            <a:endParaRPr lang="en-US" dirty="0"/>
          </a:p>
        </p:txBody>
      </p:sp>
      <p:pic>
        <p:nvPicPr>
          <p:cNvPr id="9" name="Picture 8"/>
          <p:cNvPicPr>
            <a:picLocks noChangeAspect="1"/>
          </p:cNvPicPr>
          <p:nvPr/>
        </p:nvPicPr>
        <p:blipFill rotWithShape="1">
          <a:blip r:embed="rId2"/>
          <a:srcRect b="18840"/>
          <a:stretch/>
        </p:blipFill>
        <p:spPr>
          <a:xfrm>
            <a:off x="6832046" y="2603500"/>
            <a:ext cx="4983639" cy="2511840"/>
          </a:xfrm>
          <a:prstGeom prst="rect">
            <a:avLst/>
          </a:prstGeom>
        </p:spPr>
      </p:pic>
    </p:spTree>
    <p:extLst>
      <p:ext uri="{BB962C8B-B14F-4D97-AF65-F5344CB8AC3E}">
        <p14:creationId xmlns:p14="http://schemas.microsoft.com/office/powerpoint/2010/main" val="1308405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8">
                                            <p:txEl>
                                              <p:pRg st="3" end="3"/>
                                            </p:txEl>
                                          </p:spTgt>
                                        </p:tgtEl>
                                        <p:attrNameLst>
                                          <p:attrName>style.visibility</p:attrName>
                                        </p:attrNameLst>
                                      </p:cBhvr>
                                      <p:to>
                                        <p:strVal val="visible"/>
                                      </p:to>
                                    </p:set>
                                    <p:animEffect transition="in" filter="fade">
                                      <p:cBhvr>
                                        <p:cTn id="23"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 1: Pixel features</a:t>
            </a:r>
            <a:endParaRPr lang="en-US" dirty="0"/>
          </a:p>
        </p:txBody>
      </p:sp>
      <p:sp>
        <p:nvSpPr>
          <p:cNvPr id="3" name="Content Placeholder 2"/>
          <p:cNvSpPr>
            <a:spLocks noGrp="1"/>
          </p:cNvSpPr>
          <p:nvPr>
            <p:ph idx="1"/>
          </p:nvPr>
        </p:nvSpPr>
        <p:spPr/>
        <p:txBody>
          <a:bodyPr/>
          <a:lstStyle/>
          <a:p>
            <a:r>
              <a:rPr lang="en-US" dirty="0" smtClean="0"/>
              <a:t>Normalization</a:t>
            </a:r>
          </a:p>
          <a:p>
            <a:r>
              <a:rPr lang="en-US" dirty="0" smtClean="0"/>
              <a:t>Equalization</a:t>
            </a:r>
          </a:p>
          <a:p>
            <a:r>
              <a:rPr lang="en-US" dirty="0" smtClean="0"/>
              <a:t>Filters</a:t>
            </a:r>
            <a:endParaRPr lang="en-US" dirty="0"/>
          </a:p>
        </p:txBody>
      </p:sp>
    </p:spTree>
    <p:extLst>
      <p:ext uri="{BB962C8B-B14F-4D97-AF65-F5344CB8AC3E}">
        <p14:creationId xmlns:p14="http://schemas.microsoft.com/office/powerpoint/2010/main" val="11517629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Normalization</a:t>
            </a:r>
            <a:endParaRPr lang="en-US" dirty="0"/>
          </a:p>
        </p:txBody>
      </p:sp>
      <p:sp>
        <p:nvSpPr>
          <p:cNvPr id="3" name="Content Placeholder 2"/>
          <p:cNvSpPr>
            <a:spLocks noGrp="1"/>
          </p:cNvSpPr>
          <p:nvPr>
            <p:ph idx="1"/>
          </p:nvPr>
        </p:nvSpPr>
        <p:spPr>
          <a:xfrm>
            <a:off x="1154954" y="2603500"/>
            <a:ext cx="8825659" cy="879439"/>
          </a:xfrm>
        </p:spPr>
        <p:txBody>
          <a:bodyPr/>
          <a:lstStyle/>
          <a:p>
            <a:r>
              <a:rPr lang="en-US" dirty="0" smtClean="0"/>
              <a:t>Normalize 1</a:t>
            </a:r>
            <a:r>
              <a:rPr lang="en-US" baseline="30000" dirty="0" smtClean="0"/>
              <a:t>st</a:t>
            </a:r>
            <a:r>
              <a:rPr lang="en-US" dirty="0" smtClean="0"/>
              <a:t> and 2</a:t>
            </a:r>
            <a:r>
              <a:rPr lang="en-US" baseline="30000" dirty="0" smtClean="0"/>
              <a:t>nd</a:t>
            </a:r>
            <a:r>
              <a:rPr lang="en-US" dirty="0" smtClean="0"/>
              <a:t> moments</a:t>
            </a:r>
          </a:p>
          <a:p>
            <a:r>
              <a:rPr lang="en-US" dirty="0" smtClean="0"/>
              <a:t>Removes contrast and additive luminescence variations</a:t>
            </a:r>
            <a:endParaRPr lang="en-US" dirty="0"/>
          </a:p>
        </p:txBody>
      </p:sp>
      <p:pic>
        <p:nvPicPr>
          <p:cNvPr id="4" name="Picture 2"/>
          <p:cNvPicPr>
            <a:picLocks noChangeAspect="1" noChangeArrowheads="1"/>
          </p:cNvPicPr>
          <p:nvPr/>
        </p:nvPicPr>
        <p:blipFill rotWithShape="1">
          <a:blip r:embed="rId2" cstate="print"/>
          <a:srcRect l="5031" t="34538" b="36394"/>
          <a:stretch/>
        </p:blipFill>
        <p:spPr bwMode="auto">
          <a:xfrm>
            <a:off x="935819" y="5180857"/>
            <a:ext cx="10583280" cy="1085463"/>
          </a:xfrm>
          <a:prstGeom prst="rect">
            <a:avLst/>
          </a:prstGeom>
          <a:noFill/>
          <a:ln w="9525">
            <a:noFill/>
            <a:miter lim="800000"/>
            <a:headEnd/>
            <a:tailEnd/>
          </a:ln>
        </p:spPr>
      </p:pic>
      <p:sp>
        <p:nvSpPr>
          <p:cNvPr id="5" name="TextBox 4"/>
          <p:cNvSpPr txBox="1"/>
          <p:nvPr/>
        </p:nvSpPr>
        <p:spPr>
          <a:xfrm>
            <a:off x="5547601" y="3635016"/>
            <a:ext cx="856004" cy="369332"/>
          </a:xfrm>
          <a:prstGeom prst="rect">
            <a:avLst/>
          </a:prstGeom>
          <a:noFill/>
        </p:spPr>
        <p:txBody>
          <a:bodyPr wrap="none" rtlCol="0">
            <a:spAutoFit/>
          </a:bodyPr>
          <a:lstStyle/>
          <a:p>
            <a:r>
              <a:rPr lang="en-CA" dirty="0" smtClean="0"/>
              <a:t>Before </a:t>
            </a:r>
            <a:endParaRPr lang="en-CA" dirty="0"/>
          </a:p>
        </p:txBody>
      </p:sp>
      <p:sp>
        <p:nvSpPr>
          <p:cNvPr id="6" name="TextBox 5"/>
          <p:cNvSpPr txBox="1"/>
          <p:nvPr/>
        </p:nvSpPr>
        <p:spPr>
          <a:xfrm>
            <a:off x="5620024" y="6319181"/>
            <a:ext cx="711157" cy="369332"/>
          </a:xfrm>
          <a:prstGeom prst="rect">
            <a:avLst/>
          </a:prstGeom>
          <a:noFill/>
        </p:spPr>
        <p:txBody>
          <a:bodyPr wrap="none" rtlCol="0">
            <a:spAutoFit/>
          </a:bodyPr>
          <a:lstStyle/>
          <a:p>
            <a:r>
              <a:rPr lang="en-CA" dirty="0" smtClean="0"/>
              <a:t>After </a:t>
            </a:r>
            <a:endParaRPr lang="en-CA" dirty="0"/>
          </a:p>
        </p:txBody>
      </p:sp>
      <p:pic>
        <p:nvPicPr>
          <p:cNvPr id="7" name="Picture 2"/>
          <p:cNvPicPr>
            <a:picLocks noChangeAspect="1" noChangeArrowheads="1"/>
          </p:cNvPicPr>
          <p:nvPr/>
        </p:nvPicPr>
        <p:blipFill rotWithShape="1">
          <a:blip r:embed="rId2" cstate="print"/>
          <a:srcRect l="5031" b="67686"/>
          <a:stretch/>
        </p:blipFill>
        <p:spPr bwMode="auto">
          <a:xfrm>
            <a:off x="935819" y="3921282"/>
            <a:ext cx="10583284" cy="1206714"/>
          </a:xfrm>
          <a:prstGeom prst="rect">
            <a:avLst/>
          </a:prstGeom>
          <a:noFill/>
          <a:ln w="9525">
            <a:noFill/>
            <a:miter lim="800000"/>
            <a:headEnd/>
            <a:tailEnd/>
          </a:ln>
        </p:spPr>
      </p:pic>
    </p:spTree>
    <p:extLst>
      <p:ext uri="{BB962C8B-B14F-4D97-AF65-F5344CB8AC3E}">
        <p14:creationId xmlns:p14="http://schemas.microsoft.com/office/powerpoint/2010/main" val="1649630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Histogram Equalization</a:t>
            </a:r>
            <a:endParaRPr lang="en-US" dirty="0"/>
          </a:p>
        </p:txBody>
      </p:sp>
      <p:sp>
        <p:nvSpPr>
          <p:cNvPr id="3" name="Content Placeholder 2"/>
          <p:cNvSpPr>
            <a:spLocks noGrp="1"/>
          </p:cNvSpPr>
          <p:nvPr>
            <p:ph idx="1"/>
          </p:nvPr>
        </p:nvSpPr>
        <p:spPr>
          <a:xfrm>
            <a:off x="1154954" y="2603500"/>
            <a:ext cx="4650101" cy="3534064"/>
          </a:xfrm>
        </p:spPr>
        <p:txBody>
          <a:bodyPr/>
          <a:lstStyle/>
          <a:p>
            <a:r>
              <a:rPr lang="en-US" dirty="0" smtClean="0"/>
              <a:t>Consider luminescence as a cumulative distribution function (CDF)</a:t>
            </a:r>
          </a:p>
          <a:p>
            <a:r>
              <a:rPr lang="en-US" dirty="0" smtClean="0"/>
              <a:t>Normalize the CDF to be linear</a:t>
            </a:r>
          </a:p>
          <a:p>
            <a:r>
              <a:rPr lang="en-US" dirty="0" smtClean="0"/>
              <a:t>Enhances global contrast</a:t>
            </a:r>
            <a:br>
              <a:rPr lang="en-US" dirty="0" smtClean="0"/>
            </a:br>
            <a:r>
              <a:rPr lang="en-US" dirty="0" smtClean="0"/>
              <a:t>(potentially by magnifying noise)</a:t>
            </a:r>
            <a:endParaRPr lang="en-US" dirty="0"/>
          </a:p>
        </p:txBody>
      </p:sp>
      <p:pic>
        <p:nvPicPr>
          <p:cNvPr id="4" name="Picture 2"/>
          <p:cNvPicPr>
            <a:picLocks noChangeAspect="1" noChangeArrowheads="1"/>
          </p:cNvPicPr>
          <p:nvPr/>
        </p:nvPicPr>
        <p:blipFill>
          <a:blip r:embed="rId2" cstate="print"/>
          <a:srcRect/>
          <a:stretch>
            <a:fillRect/>
          </a:stretch>
        </p:blipFill>
        <p:spPr bwMode="auto">
          <a:xfrm>
            <a:off x="6497783" y="1321431"/>
            <a:ext cx="5694218" cy="5536570"/>
          </a:xfrm>
          <a:prstGeom prst="rect">
            <a:avLst/>
          </a:prstGeom>
          <a:noFill/>
          <a:ln w="9525">
            <a:noFill/>
            <a:miter lim="800000"/>
            <a:headEnd/>
            <a:tailEnd/>
          </a:ln>
        </p:spPr>
      </p:pic>
    </p:spTree>
    <p:extLst>
      <p:ext uri="{BB962C8B-B14F-4D97-AF65-F5344CB8AC3E}">
        <p14:creationId xmlns:p14="http://schemas.microsoft.com/office/powerpoint/2010/main" val="19102152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Filters</a:t>
            </a:r>
            <a:endParaRPr lang="en-US" dirty="0"/>
          </a:p>
        </p:txBody>
      </p:sp>
      <p:sp>
        <p:nvSpPr>
          <p:cNvPr id="3" name="Content Placeholder 2"/>
          <p:cNvSpPr>
            <a:spLocks noGrp="1"/>
          </p:cNvSpPr>
          <p:nvPr>
            <p:ph idx="1"/>
          </p:nvPr>
        </p:nvSpPr>
        <p:spPr>
          <a:xfrm>
            <a:off x="1154955" y="2603500"/>
            <a:ext cx="4885628" cy="3416300"/>
          </a:xfrm>
        </p:spPr>
        <p:txBody>
          <a:bodyPr/>
          <a:lstStyle/>
          <a:p>
            <a:r>
              <a:rPr lang="en-US" dirty="0" smtClean="0"/>
              <a:t>Blurring</a:t>
            </a:r>
          </a:p>
          <a:p>
            <a:r>
              <a:rPr lang="en-US" dirty="0" smtClean="0"/>
              <a:t>Image gradients</a:t>
            </a:r>
            <a:endParaRPr lang="en-US" dirty="0"/>
          </a:p>
        </p:txBody>
      </p:sp>
      <p:pic>
        <p:nvPicPr>
          <p:cNvPr id="4" name="Picture 2"/>
          <p:cNvPicPr>
            <a:picLocks noChangeAspect="1" noChangeArrowheads="1"/>
          </p:cNvPicPr>
          <p:nvPr/>
        </p:nvPicPr>
        <p:blipFill rotWithShape="1">
          <a:blip r:embed="rId2" cstate="print"/>
          <a:srcRect r="1594" b="39580"/>
          <a:stretch/>
        </p:blipFill>
        <p:spPr bwMode="auto">
          <a:xfrm>
            <a:off x="4456858" y="1499513"/>
            <a:ext cx="7628612" cy="2025455"/>
          </a:xfrm>
          <a:prstGeom prst="rect">
            <a:avLst/>
          </a:prstGeom>
          <a:noFill/>
          <a:ln w="9525">
            <a:noFill/>
            <a:miter lim="800000"/>
            <a:headEnd/>
            <a:tailEnd/>
          </a:ln>
        </p:spPr>
      </p:pic>
      <p:pic>
        <p:nvPicPr>
          <p:cNvPr id="5" name="Picture 2"/>
          <p:cNvPicPr>
            <a:picLocks noChangeAspect="1" noChangeArrowheads="1"/>
          </p:cNvPicPr>
          <p:nvPr/>
        </p:nvPicPr>
        <p:blipFill rotWithShape="1">
          <a:blip r:embed="rId3" cstate="print"/>
          <a:srcRect/>
          <a:stretch/>
        </p:blipFill>
        <p:spPr bwMode="auto">
          <a:xfrm>
            <a:off x="4350328" y="3524968"/>
            <a:ext cx="7841672" cy="2871598"/>
          </a:xfrm>
          <a:prstGeom prst="rect">
            <a:avLst/>
          </a:prstGeom>
          <a:noFill/>
          <a:ln w="9525">
            <a:noFill/>
            <a:miter lim="800000"/>
            <a:headEnd/>
            <a:tailEnd/>
          </a:ln>
        </p:spPr>
      </p:pic>
    </p:spTree>
    <p:extLst>
      <p:ext uri="{BB962C8B-B14F-4D97-AF65-F5344CB8AC3E}">
        <p14:creationId xmlns:p14="http://schemas.microsoft.com/office/powerpoint/2010/main" val="136960871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132</TotalTime>
  <Words>660</Words>
  <Application>Microsoft Macintosh PowerPoint</Application>
  <PresentationFormat>Widescreen</PresentationFormat>
  <Paragraphs>116</Paragraphs>
  <Slides>22</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Apple Chancery</vt:lpstr>
      <vt:lpstr>Calibri</vt:lpstr>
      <vt:lpstr>Cambria Math</vt:lpstr>
      <vt:lpstr>Century Gothic</vt:lpstr>
      <vt:lpstr>Wingdings 3</vt:lpstr>
      <vt:lpstr>Arial</vt:lpstr>
      <vt:lpstr>Ion Boardroom</vt:lpstr>
      <vt:lpstr>“So, you want to build an image classifier…”</vt:lpstr>
      <vt:lpstr>What is the goal of classification?</vt:lpstr>
      <vt:lpstr>What is needed for classification?</vt:lpstr>
      <vt:lpstr>Feature engineering</vt:lpstr>
      <vt:lpstr>Level 0: Pixels</vt:lpstr>
      <vt:lpstr>Level 1: Pixel features</vt:lpstr>
      <vt:lpstr>Normalization</vt:lpstr>
      <vt:lpstr>Histogram Equalization</vt:lpstr>
      <vt:lpstr>Filters</vt:lpstr>
      <vt:lpstr>Level 2: Pixel functions</vt:lpstr>
      <vt:lpstr>Edges and Corners</vt:lpstr>
      <vt:lpstr>SIFT and SURF</vt:lpstr>
      <vt:lpstr>Textures</vt:lpstr>
      <vt:lpstr>Level 3: Hierarchical pixel functions</vt:lpstr>
      <vt:lpstr>What is a “convolution”?</vt:lpstr>
      <vt:lpstr>What is a “convolution”?</vt:lpstr>
      <vt:lpstr>What is a “neural network”?</vt:lpstr>
      <vt:lpstr>Stacked feed-forward networks</vt:lpstr>
      <vt:lpstr>Stacked feed-forward networks</vt:lpstr>
      <vt:lpstr>Terminology</vt:lpstr>
      <vt:lpstr>CNN Pipeline</vt:lpstr>
      <vt:lpstr>References</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 you want to build an image classifier…”</dc:title>
  <dc:creator>Shannon Quinn</dc:creator>
  <cp:lastModifiedBy>Shannon Quinn</cp:lastModifiedBy>
  <cp:revision>24</cp:revision>
  <dcterms:created xsi:type="dcterms:W3CDTF">2016-10-05T00:26:54Z</dcterms:created>
  <dcterms:modified xsi:type="dcterms:W3CDTF">2016-10-05T02:39:48Z</dcterms:modified>
</cp:coreProperties>
</file>

<file path=docProps/thumbnail.jpeg>
</file>